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166" y="-96"/>
      </p:cViewPr>
      <p:guideLst>
        <p:guide orient="horz" pos="288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6F9C0-8AB1-4FB9-BBFF-70BAD01DFEF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43571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F9C0-8AB1-4FB9-BBFF-70BAD01DFEF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398102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F9C0-8AB1-4FB9-BBFF-70BAD01DFEF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278379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6F9C0-8AB1-4FB9-BBFF-70BAD01DFEF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78928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6F9C0-8AB1-4FB9-BBFF-70BAD01DFEF6}"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268139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6F9C0-8AB1-4FB9-BBFF-70BAD01DFEF6}"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162569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6F9C0-8AB1-4FB9-BBFF-70BAD01DFEF6}" type="datetimeFigureOut">
              <a:rPr lang="en-US" smtClean="0"/>
              <a:pPr/>
              <a:t>6/19/2014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119113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6F9C0-8AB1-4FB9-BBFF-70BAD01DFEF6}" type="datetimeFigureOut">
              <a:rPr lang="en-US" smtClean="0"/>
              <a:pPr/>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28460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6F9C0-8AB1-4FB9-BBFF-70BAD01DFEF6}" type="datetimeFigureOut">
              <a:rPr lang="en-US" smtClean="0"/>
              <a:pPr/>
              <a:t>6/19/2014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64485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F9C0-8AB1-4FB9-BBFF-70BAD01DFEF6}"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249251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F9C0-8AB1-4FB9-BBFF-70BAD01DFEF6}"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344177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B26F9C0-8AB1-4FB9-BBFF-70BAD01DFEF6}" type="datetimeFigureOut">
              <a:rPr lang="en-US" smtClean="0"/>
              <a:pPr/>
              <a:t>6/19/2014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A809474-C38E-4752-923B-EEC5AEF7A912}" type="slidenum">
              <a:rPr lang="en-US" smtClean="0"/>
              <a:pPr/>
              <a:t>‹#›</a:t>
            </a:fld>
            <a:endParaRPr lang="en-US"/>
          </a:p>
        </p:txBody>
      </p:sp>
    </p:spTree>
    <p:extLst>
      <p:ext uri="{BB962C8B-B14F-4D97-AF65-F5344CB8AC3E}">
        <p14:creationId xmlns:p14="http://schemas.microsoft.com/office/powerpoint/2010/main" xmlns="" val="74566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rmelgreenteen.org/wp-content/uploads/2013/07/3-Katie-explaining-rest-of-the-steps-to-finsih-making-rain-barrel.jp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carmelgreenteen.org/wp-content/uploads/2013/07/DSC_3374c.jp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armel.in.gov/index.aspx?page=124" TargetMode="External"/><Relationship Id="rId3" Type="http://schemas.openxmlformats.org/officeDocument/2006/relationships/image" Target="../media/image4.jpeg"/><Relationship Id="rId7" Type="http://schemas.openxmlformats.org/officeDocument/2006/relationships/hyperlink" Target="http://www.hcswcd.org/" TargetMode="External"/><Relationship Id="rId12" Type="http://schemas.openxmlformats.org/officeDocument/2006/relationships/hyperlink" Target="http://youtu.be/d0mn4GdjwI0" TargetMode="External"/><Relationship Id="rId2" Type="http://schemas.openxmlformats.org/officeDocument/2006/relationships/hyperlink" Target="http://www.carmelgreenteen.org/wp-content/uploads/2013/07/DSC_3369.jpg" TargetMode="Externa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www.carmelgreenteen.org/wp-content/uploads/2011/11/Rain_Barrels.pdf" TargetMode="External"/><Relationship Id="rId5" Type="http://schemas.openxmlformats.org/officeDocument/2006/relationships/image" Target="../media/image6.png"/><Relationship Id="rId10" Type="http://schemas.openxmlformats.org/officeDocument/2006/relationships/hyperlink" Target="http://www.ccsgreenteam.org/index.php?option=com_content&amp;view=section&amp;layout=blog&amp;id=10&amp;Itemid=65" TargetMode="External"/><Relationship Id="rId4" Type="http://schemas.openxmlformats.org/officeDocument/2006/relationships/image" Target="../media/image5.png"/><Relationship Id="rId9" Type="http://schemas.openxmlformats.org/officeDocument/2006/relationships/hyperlink" Target="http://circlecityrainbarrel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www.carmelgreenteen.org/wp-content/uploads/2011/11/Composti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Katie explaining rest of the steps to finsih making rain barrel">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97" y="798731"/>
            <a:ext cx="6343650" cy="2667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SC_3374c">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0999" y="4581524"/>
            <a:ext cx="3152775" cy="26003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73807" y="3515499"/>
            <a:ext cx="6343650" cy="861774"/>
          </a:xfrm>
          <a:prstGeom prst="rect">
            <a:avLst/>
          </a:prstGeom>
          <a:noFill/>
        </p:spPr>
        <p:txBody>
          <a:bodyPr wrap="square" rtlCol="0">
            <a:spAutoFit/>
          </a:bodyPr>
          <a:lstStyle/>
          <a:p>
            <a:r>
              <a:rPr lang="en-US" sz="1000" dirty="0" smtClean="0">
                <a:solidFill>
                  <a:srgbClr val="FF0000"/>
                </a:solidFill>
              </a:rPr>
              <a:t>Insert a cropped </a:t>
            </a:r>
            <a:r>
              <a:rPr lang="en-US" sz="1000" smtClean="0">
                <a:solidFill>
                  <a:srgbClr val="FF0000"/>
                </a:solidFill>
              </a:rPr>
              <a:t>long thin photo </a:t>
            </a:r>
            <a:r>
              <a:rPr lang="en-US" sz="1000" dirty="0" smtClean="0">
                <a:solidFill>
                  <a:srgbClr val="FF0000"/>
                </a:solidFill>
              </a:rPr>
              <a:t>of the entire student group doing the project, if possible. Text should include a basic summary of the entire project. – who, what , where, when. </a:t>
            </a:r>
            <a:r>
              <a:rPr lang="en-US" sz="1000" dirty="0" smtClean="0"/>
              <a:t>Student members of Carmel High School’s Green Team tackled the issues of water and energy conservation through their projects </a:t>
            </a:r>
            <a:r>
              <a:rPr lang="en-US" sz="1000" i="1" dirty="0" smtClean="0"/>
              <a:t>Rain Barrel and Composting Workshops </a:t>
            </a:r>
            <a:r>
              <a:rPr lang="en-US" sz="1000" dirty="0" smtClean="0"/>
              <a:t>and </a:t>
            </a:r>
            <a:r>
              <a:rPr lang="en-US" sz="1000" i="1" dirty="0" smtClean="0"/>
              <a:t>Switch on the Savings </a:t>
            </a:r>
            <a:r>
              <a:rPr lang="en-US" sz="1000" dirty="0" smtClean="0"/>
              <a:t>in free community workshops held at the CCS Plots to Plates Community Garden, and in their school.</a:t>
            </a:r>
            <a:endParaRPr lang="en-US" sz="1000" dirty="0"/>
          </a:p>
        </p:txBody>
      </p:sp>
      <p:sp>
        <p:nvSpPr>
          <p:cNvPr id="7" name="TextBox 6"/>
          <p:cNvSpPr txBox="1"/>
          <p:nvPr/>
        </p:nvSpPr>
        <p:spPr>
          <a:xfrm>
            <a:off x="381000" y="7200900"/>
            <a:ext cx="2590800" cy="1631216"/>
          </a:xfrm>
          <a:prstGeom prst="rect">
            <a:avLst/>
          </a:prstGeom>
          <a:noFill/>
        </p:spPr>
        <p:txBody>
          <a:bodyPr wrap="square" rtlCol="0">
            <a:spAutoFit/>
          </a:bodyPr>
          <a:lstStyle/>
          <a:p>
            <a:pPr algn="ctr"/>
            <a:r>
              <a:rPr lang="en-US" sz="1000" dirty="0" smtClean="0">
                <a:solidFill>
                  <a:srgbClr val="FF0000"/>
                </a:solidFill>
                <a:effectLst/>
              </a:rPr>
              <a:t>Next, </a:t>
            </a:r>
            <a:r>
              <a:rPr lang="en-US" sz="1000" dirty="0" smtClean="0">
                <a:solidFill>
                  <a:srgbClr val="FF0000"/>
                </a:solidFill>
              </a:rPr>
              <a:t>include text and photos to help tell the story of the project. Include website links or clip art to fill in the story These  pics should be cropped to be square-</a:t>
            </a:r>
            <a:r>
              <a:rPr lang="en-US" sz="1000" dirty="0" err="1" smtClean="0">
                <a:solidFill>
                  <a:srgbClr val="FF0000"/>
                </a:solidFill>
              </a:rPr>
              <a:t>ish</a:t>
            </a:r>
            <a:r>
              <a:rPr lang="en-US" sz="1000" dirty="0" smtClean="0">
                <a:solidFill>
                  <a:srgbClr val="FF0000"/>
                </a:solidFill>
              </a:rPr>
              <a:t> before inserting . </a:t>
            </a:r>
            <a:r>
              <a:rPr lang="en-US" sz="1000" dirty="0" smtClean="0">
                <a:effectLst/>
              </a:rPr>
              <a:t>CHS Green Team students hosted a workshop to teach the participants how to make and utilize rain barrels and how to compost in their gardens to provide community members with the information and tools necessary to conserve valuable resources.</a:t>
            </a:r>
            <a:endParaRPr lang="en-US" sz="1000" dirty="0">
              <a:effectLst/>
            </a:endParaRPr>
          </a:p>
        </p:txBody>
      </p:sp>
      <p:sp>
        <p:nvSpPr>
          <p:cNvPr id="8" name="TextBox 7"/>
          <p:cNvSpPr txBox="1"/>
          <p:nvPr/>
        </p:nvSpPr>
        <p:spPr>
          <a:xfrm>
            <a:off x="3581400" y="7554843"/>
            <a:ext cx="2771775" cy="1169551"/>
          </a:xfrm>
          <a:prstGeom prst="rect">
            <a:avLst/>
          </a:prstGeom>
          <a:noFill/>
        </p:spPr>
        <p:txBody>
          <a:bodyPr wrap="square" rtlCol="0">
            <a:spAutoFit/>
          </a:bodyPr>
          <a:lstStyle/>
          <a:p>
            <a:pPr algn="ctr"/>
            <a:r>
              <a:rPr lang="en-US" sz="1000" dirty="0" smtClean="0">
                <a:solidFill>
                  <a:srgbClr val="FF0000"/>
                </a:solidFill>
                <a:effectLst/>
              </a:rPr>
              <a:t>Include </a:t>
            </a:r>
            <a:r>
              <a:rPr lang="en-US" sz="1000" dirty="0" smtClean="0">
                <a:solidFill>
                  <a:srgbClr val="FF0000"/>
                </a:solidFill>
              </a:rPr>
              <a:t>the top photo and 6-8 additional photos to help tell the story. Get info from the project application form and project report, or find additional info online</a:t>
            </a:r>
            <a:r>
              <a:rPr lang="en-US" sz="1000" dirty="0" smtClean="0"/>
              <a:t>. </a:t>
            </a:r>
            <a:r>
              <a:rPr lang="en-US" sz="1000" dirty="0" smtClean="0">
                <a:effectLst/>
              </a:rPr>
              <a:t>All 20 workshop participants were provided with the necessary materials for  to make their own barrels, which they were able to take home after the workshop.</a:t>
            </a:r>
            <a:endParaRPr lang="en-US" sz="1000" dirty="0">
              <a:effectLst/>
            </a:endParaRPr>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99643" y="4299743"/>
            <a:ext cx="2798763" cy="3163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73807" y="337066"/>
            <a:ext cx="4073403" cy="369332"/>
          </a:xfrm>
          <a:prstGeom prst="rect">
            <a:avLst/>
          </a:prstGeom>
          <a:noFill/>
        </p:spPr>
        <p:txBody>
          <a:bodyPr wrap="square" rtlCol="0">
            <a:spAutoFit/>
          </a:bodyPr>
          <a:lstStyle/>
          <a:p>
            <a:r>
              <a:rPr lang="en-US" dirty="0" smtClean="0"/>
              <a:t>CHS Teaches to Conserve 2013</a:t>
            </a:r>
            <a:endParaRPr lang="en-US" dirty="0"/>
          </a:p>
        </p:txBody>
      </p:sp>
      <p:sp>
        <p:nvSpPr>
          <p:cNvPr id="2" name="TextBox 1"/>
          <p:cNvSpPr txBox="1"/>
          <p:nvPr/>
        </p:nvSpPr>
        <p:spPr>
          <a:xfrm>
            <a:off x="3352800" y="135136"/>
            <a:ext cx="3232785" cy="553998"/>
          </a:xfrm>
          <a:prstGeom prst="rect">
            <a:avLst/>
          </a:prstGeom>
          <a:noFill/>
        </p:spPr>
        <p:txBody>
          <a:bodyPr wrap="square" rtlCol="0">
            <a:spAutoFit/>
          </a:bodyPr>
          <a:lstStyle/>
          <a:p>
            <a:r>
              <a:rPr lang="en-US" sz="1000" dirty="0" smtClean="0">
                <a:solidFill>
                  <a:srgbClr val="FF0000"/>
                </a:solidFill>
              </a:rPr>
              <a:t>Cut and paste photos and text into this  document to create a webpage. Please  use a photo editing software to crop images before pasting them to this document.</a:t>
            </a:r>
            <a:endParaRPr lang="en-US" sz="1000" dirty="0">
              <a:solidFill>
                <a:srgbClr val="FF0000"/>
              </a:solidFill>
            </a:endParaRPr>
          </a:p>
        </p:txBody>
      </p:sp>
    </p:spTree>
    <p:extLst>
      <p:ext uri="{BB962C8B-B14F-4D97-AF65-F5344CB8AC3E}">
        <p14:creationId xmlns:p14="http://schemas.microsoft.com/office/powerpoint/2010/main" xmlns="" val="194525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_3369">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04800"/>
            <a:ext cx="3009900" cy="33718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62057" y="313765"/>
            <a:ext cx="2878138" cy="356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73696" y="4724399"/>
            <a:ext cx="2846388" cy="3157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800" y="5197967"/>
            <a:ext cx="2998788" cy="300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20040" y="3733800"/>
            <a:ext cx="3009900" cy="1323439"/>
          </a:xfrm>
          <a:prstGeom prst="rect">
            <a:avLst/>
          </a:prstGeom>
          <a:noFill/>
        </p:spPr>
        <p:txBody>
          <a:bodyPr wrap="square" rtlCol="0">
            <a:spAutoFit/>
          </a:bodyPr>
          <a:lstStyle/>
          <a:p>
            <a:pPr algn="ctr"/>
            <a:r>
              <a:rPr lang="en-US" sz="1000" dirty="0" smtClean="0">
                <a:effectLst/>
              </a:rPr>
              <a:t>The CHS Green Team would like to thank the following organizations for their donations of time, talent, and supplies to make their project possible: the Carmel Green Teen Micro-Grant Program, the </a:t>
            </a:r>
            <a:r>
              <a:rPr lang="en-US" sz="1000" dirty="0" smtClean="0">
                <a:effectLst/>
                <a:hlinkClick r:id="rId7"/>
              </a:rPr>
              <a:t>Hamilton County Soil &amp; Water Conservation District</a:t>
            </a:r>
            <a:r>
              <a:rPr lang="en-US" sz="1000" dirty="0" smtClean="0">
                <a:effectLst/>
              </a:rPr>
              <a:t>, the </a:t>
            </a:r>
            <a:r>
              <a:rPr lang="en-US" sz="1000" dirty="0" smtClean="0">
                <a:effectLst/>
                <a:hlinkClick r:id="rId8"/>
              </a:rPr>
              <a:t>City of Carmel </a:t>
            </a:r>
            <a:r>
              <a:rPr lang="en-US" sz="1000" dirty="0" err="1" smtClean="0">
                <a:effectLst/>
                <a:hlinkClick r:id="rId8"/>
              </a:rPr>
              <a:t>Stormwater</a:t>
            </a:r>
            <a:r>
              <a:rPr lang="en-US" sz="1000" dirty="0" smtClean="0">
                <a:effectLst/>
                <a:hlinkClick r:id="rId8"/>
              </a:rPr>
              <a:t> Program</a:t>
            </a:r>
            <a:r>
              <a:rPr lang="en-US" sz="1000" dirty="0" smtClean="0">
                <a:effectLst/>
              </a:rPr>
              <a:t>, </a:t>
            </a:r>
            <a:r>
              <a:rPr lang="en-US" sz="1000" dirty="0" smtClean="0">
                <a:effectLst/>
                <a:hlinkClick r:id="rId9"/>
              </a:rPr>
              <a:t>Circle City Rain Barrels</a:t>
            </a:r>
            <a:r>
              <a:rPr lang="en-US" sz="1000" dirty="0" smtClean="0">
                <a:effectLst/>
              </a:rPr>
              <a:t>, CCS custodian Jerry Bowman, the </a:t>
            </a:r>
            <a:r>
              <a:rPr lang="en-US" sz="1000" dirty="0" smtClean="0">
                <a:effectLst/>
                <a:hlinkClick r:id="rId10"/>
              </a:rPr>
              <a:t>CCS Plots to Plates Community Garden</a:t>
            </a:r>
            <a:r>
              <a:rPr lang="en-US" sz="1000" dirty="0" smtClean="0">
                <a:effectLst/>
              </a:rPr>
              <a:t>, and others.</a:t>
            </a:r>
            <a:endParaRPr lang="en-US" sz="1000" dirty="0">
              <a:effectLst/>
            </a:endParaRPr>
          </a:p>
        </p:txBody>
      </p:sp>
      <p:sp>
        <p:nvSpPr>
          <p:cNvPr id="6" name="TextBox 5"/>
          <p:cNvSpPr txBox="1"/>
          <p:nvPr/>
        </p:nvSpPr>
        <p:spPr>
          <a:xfrm>
            <a:off x="3573696" y="4038600"/>
            <a:ext cx="3066499" cy="553998"/>
          </a:xfrm>
          <a:prstGeom prst="rect">
            <a:avLst/>
          </a:prstGeom>
          <a:noFill/>
        </p:spPr>
        <p:txBody>
          <a:bodyPr wrap="square" rtlCol="0">
            <a:spAutoFit/>
          </a:bodyPr>
          <a:lstStyle/>
          <a:p>
            <a:pPr algn="ctr"/>
            <a:r>
              <a:rPr lang="en-US" sz="1000" dirty="0" smtClean="0">
                <a:effectLst/>
              </a:rPr>
              <a:t>The workshops were attended by young and old alike, and everyone was able to take advantage of this learning opportunity.</a:t>
            </a:r>
            <a:endParaRPr lang="en-US" sz="1000" dirty="0">
              <a:effectLst/>
            </a:endParaRPr>
          </a:p>
        </p:txBody>
      </p:sp>
      <p:sp>
        <p:nvSpPr>
          <p:cNvPr id="7" name="TextBox 6"/>
          <p:cNvSpPr txBox="1"/>
          <p:nvPr/>
        </p:nvSpPr>
        <p:spPr>
          <a:xfrm>
            <a:off x="228600" y="8229600"/>
            <a:ext cx="3086100" cy="553998"/>
          </a:xfrm>
          <a:prstGeom prst="rect">
            <a:avLst/>
          </a:prstGeom>
          <a:noFill/>
        </p:spPr>
        <p:txBody>
          <a:bodyPr wrap="square" rtlCol="0">
            <a:spAutoFit/>
          </a:bodyPr>
          <a:lstStyle/>
          <a:p>
            <a:pPr algn="ctr"/>
            <a:r>
              <a:rPr lang="en-US" sz="1000" dirty="0" smtClean="0">
                <a:effectLst/>
              </a:rPr>
              <a:t>Rain barrels capture water from roofs and therefore prevent water runoff.  To learn how to make your own rain barrel and why, click </a:t>
            </a:r>
            <a:r>
              <a:rPr lang="en-US" sz="1000" dirty="0" smtClean="0">
                <a:effectLst/>
                <a:hlinkClick r:id="rId11"/>
              </a:rPr>
              <a:t>here</a:t>
            </a:r>
            <a:r>
              <a:rPr lang="en-US" sz="1000" dirty="0" smtClean="0">
                <a:effectLst/>
              </a:rPr>
              <a:t>.</a:t>
            </a:r>
            <a:endParaRPr lang="en-US" sz="1000" dirty="0">
              <a:effectLst/>
            </a:endParaRPr>
          </a:p>
        </p:txBody>
      </p:sp>
      <p:sp>
        <p:nvSpPr>
          <p:cNvPr id="8" name="TextBox 7"/>
          <p:cNvSpPr txBox="1"/>
          <p:nvPr/>
        </p:nvSpPr>
        <p:spPr>
          <a:xfrm>
            <a:off x="3545238" y="7939386"/>
            <a:ext cx="2903304" cy="861774"/>
          </a:xfrm>
          <a:prstGeom prst="rect">
            <a:avLst/>
          </a:prstGeom>
          <a:noFill/>
        </p:spPr>
        <p:txBody>
          <a:bodyPr wrap="square" rtlCol="0">
            <a:spAutoFit/>
          </a:bodyPr>
          <a:lstStyle/>
          <a:p>
            <a:pPr algn="ctr"/>
            <a:r>
              <a:rPr lang="en-US" sz="1000" dirty="0" smtClean="0">
                <a:effectLst/>
              </a:rPr>
              <a:t>A video tutorial on how to build your own Rain Barrel, filmed during the workshop, is available for viewing </a:t>
            </a:r>
            <a:r>
              <a:rPr lang="en-US" sz="1000" dirty="0" smtClean="0">
                <a:effectLst/>
                <a:hlinkClick r:id="rId12"/>
              </a:rPr>
              <a:t>here</a:t>
            </a:r>
            <a:r>
              <a:rPr lang="en-US" sz="1000" dirty="0" smtClean="0">
                <a:effectLst/>
              </a:rPr>
              <a:t>. The students estimated that the 20 rain barrels will save up to 50,000 gallons of water annually.</a:t>
            </a:r>
            <a:endParaRPr lang="en-US" sz="1000" dirty="0">
              <a:effectLst/>
            </a:endParaRPr>
          </a:p>
        </p:txBody>
      </p:sp>
    </p:spTree>
    <p:extLst>
      <p:ext uri="{BB962C8B-B14F-4D97-AF65-F5344CB8AC3E}">
        <p14:creationId xmlns:p14="http://schemas.microsoft.com/office/powerpoint/2010/main" xmlns="" val="96288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838200"/>
            <a:ext cx="2730500" cy="343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838200"/>
            <a:ext cx="2541588" cy="345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57200" y="4572000"/>
            <a:ext cx="3124200" cy="1477328"/>
          </a:xfrm>
          <a:prstGeom prst="rect">
            <a:avLst/>
          </a:prstGeom>
          <a:noFill/>
        </p:spPr>
        <p:txBody>
          <a:bodyPr wrap="square" rtlCol="0">
            <a:spAutoFit/>
          </a:bodyPr>
          <a:lstStyle/>
          <a:p>
            <a:pPr algn="ctr"/>
            <a:r>
              <a:rPr lang="en-US" sz="1000" dirty="0" smtClean="0">
                <a:effectLst/>
              </a:rPr>
              <a:t>After the conclusion of the Rain Barrel Workshop, the students held a Composting Workshop, describing how to use various types of composters and highlighting the benefits of composting. Each American generates roughly 1,200 </a:t>
            </a:r>
            <a:r>
              <a:rPr lang="en-US" sz="1000" dirty="0" err="1" smtClean="0">
                <a:effectLst/>
              </a:rPr>
              <a:t>lbs</a:t>
            </a:r>
            <a:r>
              <a:rPr lang="en-US" sz="1000" dirty="0" smtClean="0">
                <a:effectLst/>
              </a:rPr>
              <a:t> of compostable waste yearly. Putting this waste to good use simply makes more sense than using resources to haul it away. For additional information regarding composting, click </a:t>
            </a:r>
            <a:r>
              <a:rPr lang="en-US" sz="1000" dirty="0" smtClean="0">
                <a:effectLst/>
                <a:hlinkClick r:id="rId4"/>
              </a:rPr>
              <a:t>here</a:t>
            </a:r>
            <a:r>
              <a:rPr lang="en-US" sz="1000" dirty="0" smtClean="0">
                <a:effectLst/>
              </a:rPr>
              <a:t>.</a:t>
            </a:r>
          </a:p>
          <a:p>
            <a:pPr algn="ctr"/>
            <a:r>
              <a:rPr lang="en-US" sz="1000" dirty="0" smtClean="0"/>
              <a:t> </a:t>
            </a:r>
            <a:endParaRPr lang="en-US" sz="1000" dirty="0"/>
          </a:p>
        </p:txBody>
      </p:sp>
      <p:sp>
        <p:nvSpPr>
          <p:cNvPr id="3" name="TextBox 2"/>
          <p:cNvSpPr txBox="1"/>
          <p:nvPr/>
        </p:nvSpPr>
        <p:spPr>
          <a:xfrm>
            <a:off x="3810000" y="4571999"/>
            <a:ext cx="2667000" cy="1477328"/>
          </a:xfrm>
          <a:prstGeom prst="rect">
            <a:avLst/>
          </a:prstGeom>
          <a:noFill/>
        </p:spPr>
        <p:txBody>
          <a:bodyPr wrap="square" rtlCol="0">
            <a:spAutoFit/>
          </a:bodyPr>
          <a:lstStyle/>
          <a:p>
            <a:pPr algn="ctr"/>
            <a:r>
              <a:rPr lang="en-US" sz="1000" dirty="0" smtClean="0">
                <a:solidFill>
                  <a:srgbClr val="FF0000"/>
                </a:solidFill>
                <a:effectLst/>
              </a:rPr>
              <a:t>Conclude with </a:t>
            </a:r>
            <a:r>
              <a:rPr lang="en-US" sz="1000" dirty="0" smtClean="0">
                <a:solidFill>
                  <a:srgbClr val="FF0000"/>
                </a:solidFill>
              </a:rPr>
              <a:t>energy savings numbers if possible. </a:t>
            </a:r>
            <a:r>
              <a:rPr lang="en-US" sz="1000" dirty="0" smtClean="0">
                <a:effectLst/>
              </a:rPr>
              <a:t>The CHS Green Team also had eight light motion sensors installed in representative bathrooms at Carmel High School as a pilot program for the rest of the school.  These sensors conserve energy by ensuring that the lights do not remain on for 24 hours each school day. Each light sensor will save 1.444 kilowatt hours per day per restroom.</a:t>
            </a:r>
            <a:endParaRPr lang="en-US" sz="1000" dirty="0">
              <a:effectLst/>
            </a:endParaRPr>
          </a:p>
        </p:txBody>
      </p:sp>
    </p:spTree>
    <p:extLst>
      <p:ext uri="{BB962C8B-B14F-4D97-AF65-F5344CB8AC3E}">
        <p14:creationId xmlns:p14="http://schemas.microsoft.com/office/powerpoint/2010/main" xmlns="" val="2603765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492</Words>
  <Application>Microsoft Office PowerPoint</Application>
  <PresentationFormat>On-screen Show (4:3)</PresentationFormat>
  <Paragraphs>12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Gibson</dc:creator>
  <cp:lastModifiedBy>lgibson</cp:lastModifiedBy>
  <cp:revision>6</cp:revision>
  <dcterms:created xsi:type="dcterms:W3CDTF">2014-05-06T16:46:57Z</dcterms:created>
  <dcterms:modified xsi:type="dcterms:W3CDTF">2014-06-19T16:55:07Z</dcterms:modified>
</cp:coreProperties>
</file>